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1E8C5-F965-4F12-A305-81749A29CEA1}" v="6" dt="2024-12-11T15:48:21.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8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a Moore" userId="9425a45e-5c28-4f48-b31b-06df3ae07c18" providerId="ADAL" clId="{C8A0EDCE-7004-499E-990D-4FD0E3C1B8AF}"/>
    <pc:docChg chg="undo custSel modSld modMainMaster">
      <pc:chgData name="Jada Moore" userId="9425a45e-5c28-4f48-b31b-06df3ae07c18" providerId="ADAL" clId="{C8A0EDCE-7004-499E-990D-4FD0E3C1B8AF}" dt="2024-12-11T18:28:38.243" v="9"/>
      <pc:docMkLst>
        <pc:docMk/>
      </pc:docMkLst>
      <pc:sldChg chg="addSp delSp modSp mod setBg setClrOvrMap">
        <pc:chgData name="Jada Moore" userId="9425a45e-5c28-4f48-b31b-06df3ae07c18" providerId="ADAL" clId="{C8A0EDCE-7004-499E-990D-4FD0E3C1B8AF}" dt="2024-12-11T18:28:38.243" v="9"/>
        <pc:sldMkLst>
          <pc:docMk/>
          <pc:sldMk cId="0" sldId="256"/>
        </pc:sldMkLst>
        <pc:spChg chg="mod">
          <ac:chgData name="Jada Moore" userId="9425a45e-5c28-4f48-b31b-06df3ae07c18" providerId="ADAL" clId="{C8A0EDCE-7004-499E-990D-4FD0E3C1B8AF}" dt="2024-12-11T18:28:26.249" v="8" actId="26606"/>
          <ac:spMkLst>
            <pc:docMk/>
            <pc:sldMk cId="0" sldId="256"/>
            <ac:spMk id="2" creationId="{00000000-0000-0000-0000-000000000000}"/>
          </ac:spMkLst>
        </pc:spChg>
        <pc:spChg chg="mod">
          <ac:chgData name="Jada Moore" userId="9425a45e-5c28-4f48-b31b-06df3ae07c18" providerId="ADAL" clId="{C8A0EDCE-7004-499E-990D-4FD0E3C1B8AF}" dt="2024-12-11T18:28:26.249" v="8" actId="26606"/>
          <ac:spMkLst>
            <pc:docMk/>
            <pc:sldMk cId="0" sldId="256"/>
            <ac:spMk id="3" creationId="{00000000-0000-0000-0000-000000000000}"/>
          </ac:spMkLst>
        </pc:spChg>
        <pc:spChg chg="add del">
          <ac:chgData name="Jada Moore" userId="9425a45e-5c28-4f48-b31b-06df3ae07c18" providerId="ADAL" clId="{C8A0EDCE-7004-499E-990D-4FD0E3C1B8AF}" dt="2024-12-11T18:27:59.746" v="7" actId="26606"/>
          <ac:spMkLst>
            <pc:docMk/>
            <pc:sldMk cId="0" sldId="256"/>
            <ac:spMk id="12" creationId="{946E2E74-06CA-4173-B7B0-204D27B19DFF}"/>
          </ac:spMkLst>
        </pc:spChg>
        <pc:spChg chg="add">
          <ac:chgData name="Jada Moore" userId="9425a45e-5c28-4f48-b31b-06df3ae07c18" providerId="ADAL" clId="{C8A0EDCE-7004-499E-990D-4FD0E3C1B8AF}" dt="2024-12-11T18:28:26.249" v="8" actId="26606"/>
          <ac:spMkLst>
            <pc:docMk/>
            <pc:sldMk cId="0" sldId="256"/>
            <ac:spMk id="13" creationId="{5C68B8F7-ECBC-41D2-AD01-04A86A37A7B3}"/>
          </ac:spMkLst>
        </pc:spChg>
        <pc:spChg chg="add del">
          <ac:chgData name="Jada Moore" userId="9425a45e-5c28-4f48-b31b-06df3ae07c18" providerId="ADAL" clId="{C8A0EDCE-7004-499E-990D-4FD0E3C1B8AF}" dt="2024-12-11T18:27:59.746" v="7" actId="26606"/>
          <ac:spMkLst>
            <pc:docMk/>
            <pc:sldMk cId="0" sldId="256"/>
            <ac:spMk id="14" creationId="{6970E1C9-C9F9-481F-894F-6978A15CF586}"/>
          </ac:spMkLst>
        </pc:spChg>
        <pc:spChg chg="add del">
          <ac:chgData name="Jada Moore" userId="9425a45e-5c28-4f48-b31b-06df3ae07c18" providerId="ADAL" clId="{C8A0EDCE-7004-499E-990D-4FD0E3C1B8AF}" dt="2024-12-11T18:27:59.746" v="7" actId="26606"/>
          <ac:spMkLst>
            <pc:docMk/>
            <pc:sldMk cId="0" sldId="256"/>
            <ac:spMk id="16" creationId="{A995FB36-9688-49FD-8F26-AD60717627CB}"/>
          </ac:spMkLst>
        </pc:spChg>
        <pc:spChg chg="add del">
          <ac:chgData name="Jada Moore" userId="9425a45e-5c28-4f48-b31b-06df3ae07c18" providerId="ADAL" clId="{C8A0EDCE-7004-499E-990D-4FD0E3C1B8AF}" dt="2024-12-11T18:27:56.040" v="5" actId="26606"/>
          <ac:spMkLst>
            <pc:docMk/>
            <pc:sldMk cId="0" sldId="256"/>
            <ac:spMk id="27" creationId="{C1239C2C-571C-4567-8CC9-3DEECC2332F7}"/>
          </ac:spMkLst>
        </pc:spChg>
        <pc:picChg chg="add">
          <ac:chgData name="Jada Moore" userId="9425a45e-5c28-4f48-b31b-06df3ae07c18" providerId="ADAL" clId="{C8A0EDCE-7004-499E-990D-4FD0E3C1B8AF}" dt="2024-12-11T18:28:26.249" v="8" actId="26606"/>
          <ac:picMkLst>
            <pc:docMk/>
            <pc:sldMk cId="0" sldId="256"/>
            <ac:picMk id="5" creationId="{612E5215-2D30-4674-B035-42B84CF4E782}"/>
          </ac:picMkLst>
        </pc:picChg>
        <pc:picChg chg="add">
          <ac:chgData name="Jada Moore" userId="9425a45e-5c28-4f48-b31b-06df3ae07c18" providerId="ADAL" clId="{C8A0EDCE-7004-499E-990D-4FD0E3C1B8AF}" dt="2024-12-11T18:28:26.249" v="8" actId="26606"/>
          <ac:picMkLst>
            <pc:docMk/>
            <pc:sldMk cId="0" sldId="256"/>
            <ac:picMk id="7" creationId="{0722EA0F-4A2F-A21D-A6B3-881EE63A176C}"/>
          </ac:picMkLst>
        </pc:picChg>
        <pc:picChg chg="add del">
          <ac:chgData name="Jada Moore" userId="9425a45e-5c28-4f48-b31b-06df3ae07c18" providerId="ADAL" clId="{C8A0EDCE-7004-499E-990D-4FD0E3C1B8AF}" dt="2024-12-11T18:27:59.746" v="7" actId="26606"/>
          <ac:picMkLst>
            <pc:docMk/>
            <pc:sldMk cId="0" sldId="256"/>
            <ac:picMk id="8" creationId="{573B1553-1636-4954-B3CD-10A4DE0CABAB}"/>
          </ac:picMkLst>
        </pc:picChg>
        <pc:picChg chg="add">
          <ac:chgData name="Jada Moore" userId="9425a45e-5c28-4f48-b31b-06df3ae07c18" providerId="ADAL" clId="{C8A0EDCE-7004-499E-990D-4FD0E3C1B8AF}" dt="2024-12-11T18:28:26.249" v="8" actId="26606"/>
          <ac:picMkLst>
            <pc:docMk/>
            <pc:sldMk cId="0" sldId="256"/>
            <ac:picMk id="9" creationId="{9E383E2A-4F9B-4B7F-9B08-C845241F92CC}"/>
          </ac:picMkLst>
        </pc:picChg>
        <pc:picChg chg="add del">
          <ac:chgData name="Jada Moore" userId="9425a45e-5c28-4f48-b31b-06df3ae07c18" providerId="ADAL" clId="{C8A0EDCE-7004-499E-990D-4FD0E3C1B8AF}" dt="2024-12-11T18:27:56.040" v="5" actId="26606"/>
          <ac:picMkLst>
            <pc:docMk/>
            <pc:sldMk cId="0" sldId="256"/>
            <ac:picMk id="23" creationId="{573B1553-1636-4954-B3CD-10A4DE0CABAB}"/>
          </ac:picMkLst>
        </pc:picChg>
        <pc:picChg chg="add del">
          <ac:chgData name="Jada Moore" userId="9425a45e-5c28-4f48-b31b-06df3ae07c18" providerId="ADAL" clId="{C8A0EDCE-7004-499E-990D-4FD0E3C1B8AF}" dt="2024-12-11T18:27:56.040" v="5" actId="26606"/>
          <ac:picMkLst>
            <pc:docMk/>
            <pc:sldMk cId="0" sldId="256"/>
            <ac:picMk id="29" creationId="{58A5B991-5EC2-4BD6-9C3B-238D6B879C85}"/>
          </ac:picMkLst>
        </pc:picChg>
        <pc:picChg chg="add del">
          <ac:chgData name="Jada Moore" userId="9425a45e-5c28-4f48-b31b-06df3ae07c18" providerId="ADAL" clId="{C8A0EDCE-7004-499E-990D-4FD0E3C1B8AF}" dt="2024-12-11T18:27:56.040" v="5" actId="26606"/>
          <ac:picMkLst>
            <pc:docMk/>
            <pc:sldMk cId="0" sldId="256"/>
            <ac:picMk id="31" creationId="{3E79E7FF-00E7-4390-BFFA-3909D074A700}"/>
          </ac:picMkLst>
        </pc:picChg>
        <pc:cxnChg chg="add">
          <ac:chgData name="Jada Moore" userId="9425a45e-5c28-4f48-b31b-06df3ae07c18" providerId="ADAL" clId="{C8A0EDCE-7004-499E-990D-4FD0E3C1B8AF}" dt="2024-12-11T18:28:26.249" v="8" actId="26606"/>
          <ac:cxnSpMkLst>
            <pc:docMk/>
            <pc:sldMk cId="0" sldId="256"/>
            <ac:cxnSpMk id="6" creationId="{B38567EC-BA84-4C6C-AC2C-E07382B106FC}"/>
          </ac:cxnSpMkLst>
        </pc:cxnChg>
        <pc:cxnChg chg="add del">
          <ac:chgData name="Jada Moore" userId="9425a45e-5c28-4f48-b31b-06df3ae07c18" providerId="ADAL" clId="{C8A0EDCE-7004-499E-990D-4FD0E3C1B8AF}" dt="2024-12-11T18:27:59.746" v="7" actId="26606"/>
          <ac:cxnSpMkLst>
            <pc:docMk/>
            <pc:sldMk cId="0" sldId="256"/>
            <ac:cxnSpMk id="10" creationId="{6D4B4DFC-38BA-4C07-8028-8FA8327DD175}"/>
          </ac:cxnSpMkLst>
        </pc:cxnChg>
        <pc:cxnChg chg="add">
          <ac:chgData name="Jada Moore" userId="9425a45e-5c28-4f48-b31b-06df3ae07c18" providerId="ADAL" clId="{C8A0EDCE-7004-499E-990D-4FD0E3C1B8AF}" dt="2024-12-11T18:28:26.249" v="8" actId="26606"/>
          <ac:cxnSpMkLst>
            <pc:docMk/>
            <pc:sldMk cId="0" sldId="256"/>
            <ac:cxnSpMk id="11" creationId="{CCF954D9-A588-465F-8E94-AF744F47B7C0}"/>
          </ac:cxnSpMkLst>
        </pc:cxnChg>
        <pc:cxnChg chg="add del">
          <ac:chgData name="Jada Moore" userId="9425a45e-5c28-4f48-b31b-06df3ae07c18" providerId="ADAL" clId="{C8A0EDCE-7004-499E-990D-4FD0E3C1B8AF}" dt="2024-12-11T18:27:59.746" v="7" actId="26606"/>
          <ac:cxnSpMkLst>
            <pc:docMk/>
            <pc:sldMk cId="0" sldId="256"/>
            <ac:cxnSpMk id="18" creationId="{DE8DFF79-735F-44E8-8B9C-D1F28BED791D}"/>
          </ac:cxnSpMkLst>
        </pc:cxnChg>
      </pc:sldChg>
      <pc:sldMasterChg chg="setBg">
        <pc:chgData name="Jada Moore" userId="9425a45e-5c28-4f48-b31b-06df3ae07c18" providerId="ADAL" clId="{C8A0EDCE-7004-499E-990D-4FD0E3C1B8AF}" dt="2024-12-11T18:28:38.243" v="9"/>
        <pc:sldMasterMkLst>
          <pc:docMk/>
          <pc:sldMasterMk cId="1859665655" sldId="2147483696"/>
        </pc:sldMasterMkLst>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33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476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234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40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1351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76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61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58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60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535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15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69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0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82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2644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59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1379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12/11/2024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8596656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E5215-2D30-4674-B035-42B84CF4E7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6" name="Straight Connector 5">
            <a:extLst>
              <a:ext uri="{FF2B5EF4-FFF2-40B4-BE49-F238E27FC236}">
                <a16:creationId xmlns:a16="http://schemas.microsoft.com/office/drawing/2014/main" id="{B38567EC-BA84-4C6C-AC2C-E07382B106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E383E2A-4F9B-4B7F-9B08-C845241F92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804200" y="1041401"/>
            <a:ext cx="4896013" cy="2345264"/>
          </a:xfrm>
        </p:spPr>
        <p:txBody>
          <a:bodyPr vert="horz" lIns="91440" tIns="45720" rIns="91440" bIns="45720" rtlCol="0" anchor="b">
            <a:normAutofit/>
          </a:bodyPr>
          <a:lstStyle/>
          <a:p>
            <a:pPr>
              <a:lnSpc>
                <a:spcPct val="90000"/>
              </a:lnSpc>
            </a:pPr>
            <a:r>
              <a:rPr lang="en-US" sz="3800"/>
              <a:t>Incorporating CCP Goals with Existing Youth Housing Programs</a:t>
            </a:r>
          </a:p>
        </p:txBody>
      </p:sp>
      <p:sp>
        <p:nvSpPr>
          <p:cNvPr id="3" name="Content Placeholder 2"/>
          <p:cNvSpPr>
            <a:spLocks noGrp="1"/>
          </p:cNvSpPr>
          <p:nvPr>
            <p:ph idx="1"/>
          </p:nvPr>
        </p:nvSpPr>
        <p:spPr>
          <a:xfrm>
            <a:off x="804200" y="3657597"/>
            <a:ext cx="4896013" cy="1320802"/>
          </a:xfrm>
        </p:spPr>
        <p:txBody>
          <a:bodyPr vert="horz" lIns="91440" tIns="45720" rIns="91440" bIns="45720" rtlCol="0" anchor="t">
            <a:normAutofit/>
          </a:bodyPr>
          <a:lstStyle/>
          <a:p>
            <a:pPr marL="0" indent="0" algn="ctr">
              <a:buNone/>
            </a:pPr>
            <a:r>
              <a:rPr lang="en-US" sz="2100">
                <a:solidFill>
                  <a:schemeClr val="tx1"/>
                </a:solidFill>
              </a:rPr>
              <a:t>Creating Impactful Solutions for Youth Experiencing Homelessness</a:t>
            </a:r>
          </a:p>
        </p:txBody>
      </p:sp>
      <p:cxnSp>
        <p:nvCxnSpPr>
          <p:cNvPr id="11" name="Straight Connector 10">
            <a:extLst>
              <a:ext uri="{FF2B5EF4-FFF2-40B4-BE49-F238E27FC236}">
                <a16:creationId xmlns:a16="http://schemas.microsoft.com/office/drawing/2014/main" id="{CCF954D9-A588-465F-8E94-AF744F47B7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1033" y="3541181"/>
            <a:ext cx="486918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C68B8F7-ECBC-41D2-AD01-04A86A37A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0996" y="1092200"/>
            <a:ext cx="229440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ouse">
            <a:extLst>
              <a:ext uri="{FF2B5EF4-FFF2-40B4-BE49-F238E27FC236}">
                <a16:creationId xmlns:a16="http://schemas.microsoft.com/office/drawing/2014/main" id="{0722EA0F-4A2F-A21D-A6B3-881EE63A1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025" y="2426925"/>
            <a:ext cx="1825345" cy="18253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Overview of CCP Goals</a:t>
            </a:r>
          </a:p>
        </p:txBody>
      </p:sp>
      <p:sp>
        <p:nvSpPr>
          <p:cNvPr id="3" name="Content Placeholder 2"/>
          <p:cNvSpPr>
            <a:spLocks noGrp="1"/>
          </p:cNvSpPr>
          <p:nvPr>
            <p:ph idx="1"/>
          </p:nvPr>
        </p:nvSpPr>
        <p:spPr/>
        <p:txBody>
          <a:bodyPr/>
          <a:lstStyle/>
          <a:p>
            <a:r>
              <a:t>- Goal 1: Safe, supportive housing options</a:t>
            </a:r>
          </a:p>
          <a:p>
            <a:r>
              <a:t>- Goal 2: Personalized socioemotional care</a:t>
            </a:r>
          </a:p>
          <a:p>
            <a:r>
              <a:t>- Goal 3: Support for education and employment goals</a:t>
            </a:r>
          </a:p>
          <a:p>
            <a:r>
              <a:t>- Goal 4: Adaptable care prioritizing vulnerable youth</a:t>
            </a:r>
          </a:p>
          <a:p>
            <a:r>
              <a:t>- Goal 5: Data-driven program design and implementation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Safe, Supportive, and Affirming Housing</a:t>
            </a:r>
          </a:p>
        </p:txBody>
      </p:sp>
      <p:sp>
        <p:nvSpPr>
          <p:cNvPr id="3" name="Content Placeholder 2"/>
          <p:cNvSpPr>
            <a:spLocks noGrp="1"/>
          </p:cNvSpPr>
          <p:nvPr>
            <p:ph idx="1"/>
          </p:nvPr>
        </p:nvSpPr>
        <p:spPr/>
        <p:txBody>
          <a:bodyPr>
            <a:normAutofit fontScale="62500" lnSpcReduction="20000"/>
          </a:bodyPr>
          <a:lstStyle/>
          <a:p>
            <a:pPr algn="l"/>
            <a:r>
              <a:rPr lang="en-US" sz="2500" b="1" dirty="0"/>
              <a:t>Goal</a:t>
            </a:r>
            <a:r>
              <a:rPr lang="en-US" sz="2500" dirty="0"/>
              <a:t>: </a:t>
            </a:r>
            <a:r>
              <a:rPr lang="en-US" sz="2500" i="0" u="none" strike="noStrike" baseline="0" dirty="0"/>
              <a:t>All youth have access to safe, supportive, and affirming housing options as well as restorative wraparound services. We intend to increase the percentage of youth who have access to this care each year.</a:t>
            </a:r>
            <a:endParaRPr lang="en-US" sz="2500" dirty="0"/>
          </a:p>
          <a:p>
            <a:r>
              <a:rPr lang="en-US" sz="2500" b="1" dirty="0"/>
              <a:t>Objectives</a:t>
            </a:r>
            <a:r>
              <a:rPr lang="en-US" sz="2500" dirty="0"/>
              <a:t>:</a:t>
            </a:r>
          </a:p>
          <a:p>
            <a:pPr marL="457200" lvl="1" indent="0">
              <a:buNone/>
            </a:pPr>
            <a:r>
              <a:rPr sz="2500" dirty="0"/>
              <a:t>-</a:t>
            </a:r>
            <a:r>
              <a:rPr lang="en-US" sz="2500" dirty="0"/>
              <a:t> </a:t>
            </a:r>
            <a:r>
              <a:rPr sz="2500" dirty="0"/>
              <a:t>Expand temporary housing and secure more beds.</a:t>
            </a:r>
          </a:p>
          <a:p>
            <a:pPr marL="457200" lvl="1" indent="0">
              <a:buNone/>
            </a:pPr>
            <a:r>
              <a:rPr sz="2500" dirty="0"/>
              <a:t>- Train host home providers to support youth effectively.</a:t>
            </a:r>
          </a:p>
          <a:p>
            <a:pPr marL="457200" lvl="1" indent="0">
              <a:buNone/>
            </a:pPr>
            <a:r>
              <a:rPr sz="2500" dirty="0"/>
              <a:t>- Strengthen partnerships for wraparound services.</a:t>
            </a:r>
          </a:p>
          <a:p>
            <a:r>
              <a:rPr sz="2500" b="1" dirty="0"/>
              <a:t>Action Steps</a:t>
            </a:r>
            <a:r>
              <a:rPr sz="2500" dirty="0"/>
              <a:t>:</a:t>
            </a:r>
          </a:p>
          <a:p>
            <a:pPr marL="457200" lvl="1" indent="0">
              <a:buNone/>
            </a:pPr>
            <a:r>
              <a:rPr sz="2500" dirty="0"/>
              <a:t>- Facilitate Housing First training for service providers.</a:t>
            </a:r>
          </a:p>
          <a:p>
            <a:pPr marL="457200" lvl="1" indent="0">
              <a:buNone/>
            </a:pPr>
            <a:r>
              <a:rPr sz="2500" dirty="0"/>
              <a:t>- Coordinate case management meetings to share knowledge.</a:t>
            </a:r>
          </a:p>
          <a:p>
            <a:pPr marL="457200" lvl="1" indent="0">
              <a:buNone/>
            </a:pPr>
            <a:r>
              <a:rPr sz="2500" dirty="0"/>
              <a:t>- Develop conflict resolution plans.</a:t>
            </a:r>
          </a:p>
          <a:p>
            <a:pPr marL="0" indent="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Personalized Socioemotional Care</a:t>
            </a:r>
          </a:p>
        </p:txBody>
      </p:sp>
      <p:sp>
        <p:nvSpPr>
          <p:cNvPr id="3" name="Content Placeholder 2"/>
          <p:cNvSpPr>
            <a:spLocks noGrp="1"/>
          </p:cNvSpPr>
          <p:nvPr>
            <p:ph idx="1"/>
          </p:nvPr>
        </p:nvSpPr>
        <p:spPr/>
        <p:txBody>
          <a:bodyPr>
            <a:normAutofit lnSpcReduction="10000"/>
          </a:bodyPr>
          <a:lstStyle/>
          <a:p>
            <a:pPr algn="l"/>
            <a:r>
              <a:rPr sz="1600" b="1" dirty="0"/>
              <a:t>Goal</a:t>
            </a:r>
            <a:r>
              <a:rPr sz="1600" dirty="0"/>
              <a:t>: </a:t>
            </a:r>
            <a:r>
              <a:rPr lang="en-US" sz="1600" i="0" u="none" strike="noStrike" baseline="0" dirty="0"/>
              <a:t>All youth and young adults have access to free personalized care for socioemotional wellbeing through a compassionate network of service providers as they transition into being self-sufficient.</a:t>
            </a:r>
            <a:endParaRPr sz="1600" dirty="0"/>
          </a:p>
          <a:p>
            <a:r>
              <a:rPr sz="1600" b="1" dirty="0"/>
              <a:t>Objectives</a:t>
            </a:r>
            <a:r>
              <a:rPr sz="1600" dirty="0"/>
              <a:t>:</a:t>
            </a:r>
          </a:p>
          <a:p>
            <a:pPr marL="457200" lvl="1" indent="0">
              <a:buNone/>
            </a:pPr>
            <a:r>
              <a:rPr sz="1600" dirty="0"/>
              <a:t>- Ensure regular check-ins with compassionate providers.</a:t>
            </a:r>
          </a:p>
          <a:p>
            <a:pPr marL="457200" lvl="1" indent="0">
              <a:buNone/>
            </a:pPr>
            <a:r>
              <a:rPr sz="1600" dirty="0"/>
              <a:t>- Build a well-organized network of service providers.</a:t>
            </a:r>
          </a:p>
          <a:p>
            <a:r>
              <a:rPr sz="1600" b="1" dirty="0"/>
              <a:t>Action Steps</a:t>
            </a:r>
            <a:r>
              <a:rPr sz="1600" dirty="0"/>
              <a:t>:</a:t>
            </a:r>
          </a:p>
          <a:p>
            <a:pPr marL="457200" lvl="1" indent="0">
              <a:buNone/>
            </a:pPr>
            <a:r>
              <a:rPr sz="1600" dirty="0"/>
              <a:t>- Gather youth feedback to personalize care.</a:t>
            </a:r>
          </a:p>
          <a:p>
            <a:pPr marL="457200" lvl="1" indent="0">
              <a:buNone/>
            </a:pPr>
            <a:r>
              <a:rPr sz="1600" dirty="0"/>
              <a:t>- Develop referral systems for seamless care transitions.</a:t>
            </a:r>
          </a:p>
          <a:p>
            <a:pPr marL="457200" lvl="1" indent="0">
              <a:buNone/>
            </a:pPr>
            <a:r>
              <a:rPr sz="1600" dirty="0"/>
              <a:t>- Conduct warm handoff sessions between providers.</a:t>
            </a:r>
          </a:p>
          <a:p>
            <a:pPr marL="0" indent="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Education and Employment Support</a:t>
            </a:r>
          </a:p>
        </p:txBody>
      </p:sp>
      <p:sp>
        <p:nvSpPr>
          <p:cNvPr id="3" name="Content Placeholder 2"/>
          <p:cNvSpPr>
            <a:spLocks noGrp="1"/>
          </p:cNvSpPr>
          <p:nvPr>
            <p:ph idx="1"/>
          </p:nvPr>
        </p:nvSpPr>
        <p:spPr/>
        <p:txBody>
          <a:bodyPr>
            <a:normAutofit fontScale="70000" lnSpcReduction="20000"/>
          </a:bodyPr>
          <a:lstStyle/>
          <a:p>
            <a:r>
              <a:rPr sz="2300" b="1" dirty="0"/>
              <a:t>Goal</a:t>
            </a:r>
            <a:r>
              <a:rPr sz="2300" dirty="0"/>
              <a:t>: </a:t>
            </a:r>
            <a:r>
              <a:rPr lang="en-US" sz="2300" dirty="0"/>
              <a:t>All youth who experience homelessness can fulfill their educational and employment goals to be self-sufficient.</a:t>
            </a:r>
          </a:p>
          <a:p>
            <a:r>
              <a:rPr sz="2300" b="1" dirty="0"/>
              <a:t>Objectives</a:t>
            </a:r>
            <a:r>
              <a:rPr sz="2300" dirty="0"/>
              <a:t>:</a:t>
            </a:r>
          </a:p>
          <a:p>
            <a:pPr marL="457200" lvl="1" indent="0">
              <a:buNone/>
            </a:pPr>
            <a:r>
              <a:rPr sz="2300" dirty="0"/>
              <a:t>- Provide transportation for classes, workshops, and work shifts.</a:t>
            </a:r>
          </a:p>
          <a:p>
            <a:pPr marL="457200" lvl="1" indent="0">
              <a:buNone/>
            </a:pPr>
            <a:r>
              <a:rPr sz="2300" dirty="0"/>
              <a:t>- Offer job readiness resources and resume support.</a:t>
            </a:r>
          </a:p>
          <a:p>
            <a:pPr marL="457200" lvl="1" indent="0">
              <a:buNone/>
            </a:pPr>
            <a:r>
              <a:rPr sz="2300" dirty="0"/>
              <a:t>- Connect youth with mentors and tutors.</a:t>
            </a:r>
          </a:p>
          <a:p>
            <a:r>
              <a:rPr sz="2300" b="1" dirty="0"/>
              <a:t>Action Steps</a:t>
            </a:r>
            <a:r>
              <a:rPr sz="2300" dirty="0"/>
              <a:t>:</a:t>
            </a:r>
          </a:p>
          <a:p>
            <a:pPr marL="457200" lvl="1" indent="0">
              <a:buNone/>
            </a:pPr>
            <a:r>
              <a:rPr sz="2300" dirty="0"/>
              <a:t>- Partner with education and employment providers.</a:t>
            </a:r>
          </a:p>
          <a:p>
            <a:pPr marL="457200" lvl="1" indent="0">
              <a:buNone/>
            </a:pPr>
            <a:r>
              <a:rPr sz="2300" dirty="0"/>
              <a:t>- Identify discounted/free transportation options.</a:t>
            </a:r>
          </a:p>
          <a:p>
            <a:pPr marL="457200" lvl="1" indent="0">
              <a:buNone/>
            </a:pPr>
            <a:r>
              <a:rPr sz="2300" dirty="0"/>
              <a:t>- Collaborate with community partners for tutoring and hot meal opportunities.</a:t>
            </a:r>
          </a:p>
          <a:p>
            <a:pPr marL="0" indent="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Adaptable Care for Vulnerable Populations</a:t>
            </a:r>
          </a:p>
        </p:txBody>
      </p:sp>
      <p:sp>
        <p:nvSpPr>
          <p:cNvPr id="3" name="Content Placeholder 2"/>
          <p:cNvSpPr>
            <a:spLocks noGrp="1"/>
          </p:cNvSpPr>
          <p:nvPr>
            <p:ph idx="1"/>
          </p:nvPr>
        </p:nvSpPr>
        <p:spPr/>
        <p:txBody>
          <a:bodyPr>
            <a:normAutofit fontScale="55000" lnSpcReduction="20000"/>
          </a:bodyPr>
          <a:lstStyle/>
          <a:p>
            <a:r>
              <a:rPr sz="2500" b="1" dirty="0"/>
              <a:t>Goal</a:t>
            </a:r>
            <a:r>
              <a:rPr sz="2500" dirty="0"/>
              <a:t>: </a:t>
            </a:r>
            <a:r>
              <a:rPr lang="en-US" sz="2500" dirty="0"/>
              <a:t>As a community we will offer resources to support and provide adaptable care to all youth experiencing homelessness, while prioritizing those who are the most vulnerable in our community including LGBTQIA+ youth, youth with disabilities, youth ages 14-24, among other populations that are highlighted in our data.</a:t>
            </a:r>
            <a:endParaRPr sz="2500" dirty="0"/>
          </a:p>
          <a:p>
            <a:r>
              <a:rPr sz="2500" b="1" dirty="0"/>
              <a:t>Objectives</a:t>
            </a:r>
            <a:r>
              <a:rPr sz="2500" dirty="0"/>
              <a:t>:</a:t>
            </a:r>
          </a:p>
          <a:p>
            <a:pPr marL="457200" lvl="1" indent="0">
              <a:buNone/>
            </a:pPr>
            <a:r>
              <a:rPr sz="2500" dirty="0"/>
              <a:t>- Connect youth with peer navigators for personalized support.</a:t>
            </a:r>
          </a:p>
          <a:p>
            <a:pPr marL="457200" lvl="1" indent="0">
              <a:buNone/>
            </a:pPr>
            <a:r>
              <a:rPr sz="2500" dirty="0"/>
              <a:t>- Train providers in trauma-informed care and SOGIE principles.</a:t>
            </a:r>
          </a:p>
          <a:p>
            <a:pPr marL="457200" lvl="1" indent="0">
              <a:buNone/>
            </a:pPr>
            <a:r>
              <a:rPr sz="2500" dirty="0"/>
              <a:t>- Ensure ADA-compliant housing options.</a:t>
            </a:r>
          </a:p>
          <a:p>
            <a:r>
              <a:rPr sz="2500" b="1" dirty="0"/>
              <a:t>Action Steps</a:t>
            </a:r>
            <a:r>
              <a:rPr sz="2500" dirty="0"/>
              <a:t>:</a:t>
            </a:r>
          </a:p>
          <a:p>
            <a:pPr marL="457200" lvl="1" indent="0">
              <a:buNone/>
            </a:pPr>
            <a:r>
              <a:rPr sz="2500" dirty="0"/>
              <a:t>- Leverage community organizations for training.</a:t>
            </a:r>
          </a:p>
          <a:p>
            <a:pPr marL="457200" lvl="1" indent="0">
              <a:buNone/>
            </a:pPr>
            <a:r>
              <a:rPr sz="2500" dirty="0"/>
              <a:t>- Create a mandatory training schedule for partners.</a:t>
            </a:r>
          </a:p>
          <a:p>
            <a:pPr marL="457200" lvl="1" indent="0">
              <a:buNone/>
            </a:pPr>
            <a:r>
              <a:rPr sz="2500" dirty="0"/>
              <a:t>- Evaluate and enhance ADA compliance in housing units.</a:t>
            </a:r>
          </a:p>
          <a:p>
            <a:pPr marL="0" indent="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Data-Driven Program Design</a:t>
            </a:r>
          </a:p>
        </p:txBody>
      </p:sp>
      <p:sp>
        <p:nvSpPr>
          <p:cNvPr id="3" name="Content Placeholder 2"/>
          <p:cNvSpPr>
            <a:spLocks noGrp="1"/>
          </p:cNvSpPr>
          <p:nvPr>
            <p:ph idx="1"/>
          </p:nvPr>
        </p:nvSpPr>
        <p:spPr/>
        <p:txBody>
          <a:bodyPr>
            <a:normAutofit fontScale="70000" lnSpcReduction="20000"/>
          </a:bodyPr>
          <a:lstStyle/>
          <a:p>
            <a:r>
              <a:rPr lang="en-US" b="1" dirty="0"/>
              <a:t>Goal</a:t>
            </a:r>
            <a:r>
              <a:rPr lang="en-US" dirty="0"/>
              <a:t>: Collaborate with the community to gather more accurate data, particularly about youth aged 14-24 that are experiencing homelessness, to inform project design and implementation</a:t>
            </a:r>
          </a:p>
          <a:p>
            <a:r>
              <a:rPr lang="en-US" b="1" dirty="0"/>
              <a:t>Objectives</a:t>
            </a:r>
            <a:r>
              <a:rPr lang="en-US" dirty="0"/>
              <a:t>:</a:t>
            </a:r>
          </a:p>
          <a:p>
            <a:pPr marL="457200" lvl="1" indent="0">
              <a:buNone/>
            </a:pPr>
            <a:r>
              <a:rPr dirty="0"/>
              <a:t>- Deepen understanding of youth populations and subpopulations.</a:t>
            </a:r>
          </a:p>
          <a:p>
            <a:pPr marL="457200" lvl="1" indent="0">
              <a:buNone/>
            </a:pPr>
            <a:r>
              <a:rPr dirty="0"/>
              <a:t>- Equip YAB members with tools for data analysis.</a:t>
            </a:r>
          </a:p>
          <a:p>
            <a:pPr marL="457200" lvl="1" indent="0">
              <a:buNone/>
            </a:pPr>
            <a:r>
              <a:rPr dirty="0"/>
              <a:t>- Personalize support based on data insights.</a:t>
            </a:r>
          </a:p>
          <a:p>
            <a:r>
              <a:rPr b="1" dirty="0"/>
              <a:t>Action Steps</a:t>
            </a:r>
            <a:r>
              <a:rPr dirty="0"/>
              <a:t>:</a:t>
            </a:r>
          </a:p>
          <a:p>
            <a:pPr marL="457200" lvl="1" indent="0">
              <a:buNone/>
            </a:pPr>
            <a:r>
              <a:rPr dirty="0"/>
              <a:t>- Connect with national and local data resources.</a:t>
            </a:r>
          </a:p>
          <a:p>
            <a:pPr marL="457200" lvl="1" indent="0">
              <a:buNone/>
            </a:pPr>
            <a:r>
              <a:rPr dirty="0"/>
              <a:t>- Establish regular meetings for data review and strategy updates.</a:t>
            </a:r>
          </a:p>
          <a:p>
            <a:pPr marL="457200" lvl="1" indent="0">
              <a:buNone/>
            </a:pPr>
            <a:r>
              <a:rPr dirty="0"/>
              <a:t>- Use data to create responsive, youth-centered solutions.</a:t>
            </a:r>
          </a:p>
          <a:p>
            <a:pPr marL="0" indent="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Aligning Goals with Existing Youth Housing Programs</a:t>
            </a:r>
          </a:p>
        </p:txBody>
      </p:sp>
      <p:sp>
        <p:nvSpPr>
          <p:cNvPr id="3" name="Content Placeholder 2"/>
          <p:cNvSpPr>
            <a:spLocks noGrp="1"/>
          </p:cNvSpPr>
          <p:nvPr>
            <p:ph idx="1"/>
          </p:nvPr>
        </p:nvSpPr>
        <p:spPr/>
        <p:txBody>
          <a:bodyPr/>
          <a:lstStyle/>
          <a:p>
            <a:r>
              <a:t>- Map CCP goals to current program objectives.</a:t>
            </a:r>
          </a:p>
          <a:p>
            <a:r>
              <a:t>- Identify gaps in services and areas for improvement.</a:t>
            </a:r>
          </a:p>
          <a:p>
            <a:r>
              <a:t>- Leverage existing partnerships for expanded impact.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Moving Forward Together</a:t>
            </a:r>
          </a:p>
        </p:txBody>
      </p:sp>
      <p:sp>
        <p:nvSpPr>
          <p:cNvPr id="3" name="Content Placeholder 2"/>
          <p:cNvSpPr>
            <a:spLocks noGrp="1"/>
          </p:cNvSpPr>
          <p:nvPr>
            <p:ph idx="1"/>
          </p:nvPr>
        </p:nvSpPr>
        <p:spPr/>
        <p:txBody>
          <a:bodyPr/>
          <a:lstStyle/>
          <a:p>
            <a:r>
              <a:t>- Collaborate to implement CCP goals seamlessly.</a:t>
            </a:r>
          </a:p>
          <a:p>
            <a:r>
              <a:t>- Engage community stakeholders and youth voices.</a:t>
            </a:r>
          </a:p>
          <a:p>
            <a:r>
              <a:t>- Monitor progress and adapt strategies for greater impact.</a:t>
            </a:r>
          </a:p>
          <a:p>
            <a:endParaRPr/>
          </a:p>
          <a:p>
            <a:r>
              <a:t>Closing Note: Together, we can make a difference in the lives of homeless youth.</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TM02900743[[fn=Organic]]</Template>
  <TotalTime>134</TotalTime>
  <Words>618</Words>
  <Application>Microsoft Office PowerPoint</Application>
  <PresentationFormat>On-screen Show (4:3)</PresentationFormat>
  <Paragraphs>67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Incorporating CCP Goals with Existing Youth Housing Programs</vt:lpstr>
      <vt:lpstr>Overview of CCP Goals</vt:lpstr>
      <vt:lpstr>Safe, Supportive, and Affirming Housing</vt:lpstr>
      <vt:lpstr>Personalized Socioemotional Care</vt:lpstr>
      <vt:lpstr>Education and Employment Support</vt:lpstr>
      <vt:lpstr>Adaptable Care for Vulnerable Populations</vt:lpstr>
      <vt:lpstr>Data-Driven Program Design</vt:lpstr>
      <vt:lpstr>Aligning Goals with Existing Youth Housing Programs</vt:lpstr>
      <vt:lpstr>Moving Forward Together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Jada Moore</dc:creator>
  <cp:keywords/>
  <dc:description>generated using python-pptx</dc:description>
  <cp:lastModifiedBy>Jada Moore</cp:lastModifiedBy>
  <cp:revision>2</cp:revision>
  <dcterms:created xsi:type="dcterms:W3CDTF">2013-01-27T09:14:16Z</dcterms:created>
  <dcterms:modified xsi:type="dcterms:W3CDTF">2024-12-11T18:28:44Z</dcterms:modified>
  <cp:category/>
</cp:coreProperties>
</file>